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314" r:id="rId5"/>
    <p:sldId id="315" r:id="rId6"/>
    <p:sldId id="316" r:id="rId7"/>
    <p:sldId id="317" r:id="rId8"/>
    <p:sldId id="318" r:id="rId9"/>
    <p:sldId id="319" r:id="rId10"/>
    <p:sldId id="320" r:id="rId11"/>
    <p:sldId id="321" r:id="rId12"/>
    <p:sldId id="322" r:id="rId13"/>
    <p:sldId id="323" r:id="rId14"/>
    <p:sldId id="324" r:id="rId15"/>
    <p:sldId id="325" r:id="rId16"/>
    <p:sldId id="3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8E817-E0BF-4299-9549-9157B161435B}" v="274" dt="2024-06-28T08:52:04.5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95388" autoAdjust="0"/>
  </p:normalViewPr>
  <p:slideViewPr>
    <p:cSldViewPr snapToGrid="0">
      <p:cViewPr>
        <p:scale>
          <a:sx n="100" d="100"/>
          <a:sy n="100" d="100"/>
        </p:scale>
        <p:origin x="173" y="-54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6/28/2024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6/28/2024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411001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679238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261767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2586565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www.brandelscholarsacademy.com/"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773681"/>
            <a:ext cx="6335718" cy="3200400"/>
          </a:xfrm>
        </p:spPr>
        <p:txBody>
          <a:bodyPr/>
          <a:lstStyle/>
          <a:p>
            <a:r>
              <a:rPr lang="en-US" dirty="0"/>
              <a:t>Brandel Scholars Academy</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1603462"/>
          </a:xfrm>
        </p:spPr>
        <p:txBody>
          <a:bodyPr/>
          <a:lstStyle/>
          <a:p>
            <a:r>
              <a:rPr lang="en-US" dirty="0"/>
              <a:t>Market overview</a:t>
            </a:r>
          </a:p>
        </p:txBody>
      </p:sp>
      <p:sp>
        <p:nvSpPr>
          <p:cNvPr id="3" name="Content Placeholder 2">
            <a:extLst>
              <a:ext uri="{FF2B5EF4-FFF2-40B4-BE49-F238E27FC236}">
                <a16:creationId xmlns:a16="http://schemas.microsoft.com/office/drawing/2014/main" id="{93C71586-1388-197C-1294-83D4DD85293E}"/>
              </a:ext>
            </a:extLst>
          </p:cNvPr>
          <p:cNvSpPr>
            <a:spLocks noGrp="1"/>
          </p:cNvSpPr>
          <p:nvPr>
            <p:ph sz="quarter" idx="10"/>
          </p:nvPr>
        </p:nvSpPr>
        <p:spPr>
          <a:xfrm>
            <a:off x="914399" y="2022250"/>
            <a:ext cx="3299013" cy="3914910"/>
          </a:xfrm>
        </p:spPr>
        <p:txBody>
          <a:bodyPr/>
          <a:lstStyle/>
          <a:p>
            <a:r>
              <a:rPr lang="en-US" dirty="0"/>
              <a:t>Opportunity to build</a:t>
            </a:r>
          </a:p>
          <a:p>
            <a:r>
              <a:rPr lang="en-US" dirty="0"/>
              <a:t>Fully inclusive market</a:t>
            </a:r>
          </a:p>
          <a:p>
            <a:r>
              <a:rPr lang="en-US" dirty="0"/>
              <a:t>Total addressable market</a:t>
            </a:r>
          </a:p>
          <a:p>
            <a:r>
              <a:rPr lang="en-US" noProof="1"/>
              <a:t>Freedom to invent</a:t>
            </a:r>
            <a:endParaRPr lang="en-US" dirty="0"/>
          </a:p>
          <a:p>
            <a:r>
              <a:rPr lang="en-US" noProof="1"/>
              <a:t>Selectively inclusive market</a:t>
            </a:r>
          </a:p>
          <a:p>
            <a:r>
              <a:rPr lang="en-US" noProof="1"/>
              <a:t>Serviceable available market</a:t>
            </a:r>
          </a:p>
        </p:txBody>
      </p:sp>
      <p:graphicFrame>
        <p:nvGraphicFramePr>
          <p:cNvPr id="6" name="Table 11">
            <a:extLst>
              <a:ext uri="{FF2B5EF4-FFF2-40B4-BE49-F238E27FC236}">
                <a16:creationId xmlns:a16="http://schemas.microsoft.com/office/drawing/2014/main" id="{2EE5D6E7-8306-54E8-220A-099D3B755FFE}"/>
              </a:ext>
            </a:extLst>
          </p:cNvPr>
          <p:cNvGraphicFramePr>
            <a:graphicFrameLocks noGrp="1"/>
          </p:cNvGraphicFramePr>
          <p:nvPr>
            <p:ph type="tbl" sz="quarter" idx="11"/>
            <p:extLst>
              <p:ext uri="{D42A27DB-BD31-4B8C-83A1-F6EECF244321}">
                <p14:modId xmlns:p14="http://schemas.microsoft.com/office/powerpoint/2010/main" val="3205917974"/>
              </p:ext>
            </p:extLst>
          </p:nvPr>
        </p:nvGraphicFramePr>
        <p:xfrm>
          <a:off x="4602163" y="2017713"/>
          <a:ext cx="6675294" cy="3925485"/>
        </p:xfrm>
        <a:graphic>
          <a:graphicData uri="http://schemas.openxmlformats.org/drawingml/2006/table">
            <a:tbl>
              <a:tblPr firstRow="1" bandRow="1">
                <a:tableStyleId>{5C22544A-7EE6-4342-B048-85BDC9FD1C3A}</a:tableStyleId>
              </a:tblPr>
              <a:tblGrid>
                <a:gridCol w="1085272">
                  <a:extLst>
                    <a:ext uri="{9D8B030D-6E8A-4147-A177-3AD203B41FA5}">
                      <a16:colId xmlns:a16="http://schemas.microsoft.com/office/drawing/2014/main" val="3233966979"/>
                    </a:ext>
                  </a:extLst>
                </a:gridCol>
                <a:gridCol w="1085272">
                  <a:extLst>
                    <a:ext uri="{9D8B030D-6E8A-4147-A177-3AD203B41FA5}">
                      <a16:colId xmlns:a16="http://schemas.microsoft.com/office/drawing/2014/main" val="1158840958"/>
                    </a:ext>
                  </a:extLst>
                </a:gridCol>
                <a:gridCol w="1085272">
                  <a:extLst>
                    <a:ext uri="{9D8B030D-6E8A-4147-A177-3AD203B41FA5}">
                      <a16:colId xmlns:a16="http://schemas.microsoft.com/office/drawing/2014/main" val="1014947327"/>
                    </a:ext>
                  </a:extLst>
                </a:gridCol>
                <a:gridCol w="1709739">
                  <a:extLst>
                    <a:ext uri="{9D8B030D-6E8A-4147-A177-3AD203B41FA5}">
                      <a16:colId xmlns:a16="http://schemas.microsoft.com/office/drawing/2014/main" val="2653728004"/>
                    </a:ext>
                  </a:extLst>
                </a:gridCol>
                <a:gridCol w="1709739">
                  <a:extLst>
                    <a:ext uri="{9D8B030D-6E8A-4147-A177-3AD203B41FA5}">
                      <a16:colId xmlns:a16="http://schemas.microsoft.com/office/drawing/2014/main" val="4218738779"/>
                    </a:ext>
                  </a:extLst>
                </a:gridCol>
              </a:tblGrid>
              <a:tr h="785097">
                <a:tc>
                  <a:txBody>
                    <a:bodyPr/>
                    <a:lstStyle/>
                    <a:p>
                      <a:pPr algn="l"/>
                      <a:endParaRPr lang="en-US" sz="1800" dirty="0">
                        <a:solidFill>
                          <a:schemeClr val="tx1"/>
                        </a:solidFill>
                      </a:endParaRPr>
                    </a:p>
                  </a:txBody>
                  <a:tcPr/>
                </a:tc>
                <a:tc>
                  <a:txBody>
                    <a:bodyPr/>
                    <a:lstStyle/>
                    <a:p>
                      <a:pPr algn="l"/>
                      <a:endParaRPr lang="en-US" sz="1800" dirty="0">
                        <a:solidFill>
                          <a:schemeClr val="tx1"/>
                        </a:solidFill>
                      </a:endParaRPr>
                    </a:p>
                  </a:txBody>
                  <a:tcPr marL="95186" marR="95186" marT="47593" marB="47593" anchor="ctr"/>
                </a:tc>
                <a:tc>
                  <a:txBody>
                    <a:bodyPr/>
                    <a:lstStyle/>
                    <a:p>
                      <a:pPr algn="l"/>
                      <a:endParaRPr lang="en-US" sz="1800" dirty="0">
                        <a:solidFill>
                          <a:schemeClr val="tx1"/>
                        </a:solidFill>
                      </a:endParaRPr>
                    </a:p>
                  </a:txBody>
                  <a:tcPr marL="95186" marR="95186" marT="47593" marB="47593" anchor="ctr"/>
                </a:tc>
                <a:tc>
                  <a:txBody>
                    <a:bodyPr/>
                    <a:lstStyle/>
                    <a:p>
                      <a:pPr algn="l"/>
                      <a:endParaRPr lang="en-US" sz="1800" dirty="0">
                        <a:solidFill>
                          <a:schemeClr val="tx1"/>
                        </a:solidFill>
                      </a:endParaRPr>
                    </a:p>
                  </a:txBody>
                  <a:tcPr marL="95186" marR="95186" marT="47593" marB="47593" anchor="ctr"/>
                </a:tc>
                <a:tc>
                  <a:txBody>
                    <a:bodyPr/>
                    <a:lstStyle/>
                    <a:p>
                      <a:pPr algn="l"/>
                      <a:endParaRPr lang="en-US" sz="1800" dirty="0">
                        <a:solidFill>
                          <a:schemeClr val="tx1"/>
                        </a:solidFill>
                      </a:endParaRPr>
                    </a:p>
                  </a:txBody>
                  <a:tcPr marL="95186" marR="95186" marT="47593" marB="47593" anchor="ctr"/>
                </a:tc>
                <a:extLst>
                  <a:ext uri="{0D108BD9-81ED-4DB2-BD59-A6C34878D82A}">
                    <a16:rowId xmlns:a16="http://schemas.microsoft.com/office/drawing/2014/main" val="3213590700"/>
                  </a:ext>
                </a:extLst>
              </a:tr>
              <a:tr h="785097">
                <a:tc>
                  <a:txBody>
                    <a:bodyPr/>
                    <a:lstStyle/>
                    <a:p>
                      <a:pPr algn="l"/>
                      <a:endParaRPr lang="en-US" sz="1800" dirty="0">
                        <a:solidFill>
                          <a:schemeClr val="tx1"/>
                        </a:solidFill>
                      </a:endParaRPr>
                    </a:p>
                  </a:txBody>
                  <a:tcPr anchor="ctr"/>
                </a:tc>
                <a:tc>
                  <a:txBody>
                    <a:bodyPr/>
                    <a:lstStyle/>
                    <a:p>
                      <a:pPr algn="l"/>
                      <a:endParaRPr lang="en-US" sz="1800" dirty="0">
                        <a:solidFill>
                          <a:schemeClr val="tx1"/>
                        </a:solidFill>
                      </a:endParaRPr>
                    </a:p>
                  </a:txBody>
                  <a:tcPr marL="95186" marR="95186" marT="47593" marB="47593" anchor="ctr"/>
                </a:tc>
                <a:tc>
                  <a:txBody>
                    <a:bodyPr/>
                    <a:lstStyle/>
                    <a:p>
                      <a:pPr algn="l"/>
                      <a:endParaRPr lang="en-US" sz="1800" dirty="0">
                        <a:solidFill>
                          <a:schemeClr val="tx1"/>
                        </a:solidFill>
                      </a:endParaRPr>
                    </a:p>
                  </a:txBody>
                  <a:tcPr marL="95186" marR="95186" marT="47593" marB="47593" anchor="ctr"/>
                </a:tc>
                <a:tc>
                  <a:txBody>
                    <a:bodyPr/>
                    <a:lstStyle/>
                    <a:p>
                      <a:pPr algn="l"/>
                      <a:endParaRPr lang="en-US" sz="1800" dirty="0">
                        <a:solidFill>
                          <a:schemeClr val="tx1"/>
                        </a:solidFill>
                      </a:endParaRPr>
                    </a:p>
                  </a:txBody>
                  <a:tcPr marL="95186" marR="95186" marT="47593" marB="47593" anchor="ctr"/>
                </a:tc>
                <a:tc>
                  <a:txBody>
                    <a:bodyPr/>
                    <a:lstStyle/>
                    <a:p>
                      <a:pPr algn="l"/>
                      <a:endParaRPr lang="en-US" sz="1800" dirty="0">
                        <a:solidFill>
                          <a:schemeClr val="tx1"/>
                        </a:solidFill>
                      </a:endParaRPr>
                    </a:p>
                  </a:txBody>
                  <a:tcPr marL="95186" marR="95186" marT="47593" marB="47593" anchor="ctr"/>
                </a:tc>
                <a:extLst>
                  <a:ext uri="{0D108BD9-81ED-4DB2-BD59-A6C34878D82A}">
                    <a16:rowId xmlns:a16="http://schemas.microsoft.com/office/drawing/2014/main" val="2830826746"/>
                  </a:ext>
                </a:extLst>
              </a:tr>
              <a:tr h="785097">
                <a:tc>
                  <a:txBody>
                    <a:bodyPr/>
                    <a:lstStyle/>
                    <a:p>
                      <a:pPr algn="l"/>
                      <a:endParaRPr lang="en-US" sz="1800" dirty="0">
                        <a:solidFill>
                          <a:schemeClr val="tx1"/>
                        </a:solidFill>
                      </a:endParaRPr>
                    </a:p>
                  </a:txBody>
                  <a:tcPr anchor="ctr"/>
                </a:tc>
                <a:tc>
                  <a:txBody>
                    <a:bodyPr/>
                    <a:lstStyle/>
                    <a:p>
                      <a:pPr algn="l"/>
                      <a:endParaRPr lang="en-US" sz="1800" dirty="0">
                        <a:solidFill>
                          <a:schemeClr val="tx1"/>
                        </a:solidFill>
                      </a:endParaRPr>
                    </a:p>
                  </a:txBody>
                  <a:tcPr marL="95186" marR="95186" marT="47593" marB="47593" anchor="ctr"/>
                </a:tc>
                <a:tc>
                  <a:txBody>
                    <a:bodyPr/>
                    <a:lstStyle/>
                    <a:p>
                      <a:pPr algn="l"/>
                      <a:endParaRPr lang="en-US" sz="1800" dirty="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solidFill>
                      </a:endParaRPr>
                    </a:p>
                  </a:txBody>
                  <a:tcPr marL="95186" marR="95186" marT="47593" marB="47593" anchor="ctr"/>
                </a:tc>
                <a:extLst>
                  <a:ext uri="{0D108BD9-81ED-4DB2-BD59-A6C34878D82A}">
                    <a16:rowId xmlns:a16="http://schemas.microsoft.com/office/drawing/2014/main" val="2517333721"/>
                  </a:ext>
                </a:extLst>
              </a:tr>
              <a:tr h="785097">
                <a:tc>
                  <a:txBody>
                    <a:bodyPr/>
                    <a:lstStyle/>
                    <a:p>
                      <a:pPr algn="l"/>
                      <a:endParaRPr lang="en-US" sz="1800" dirty="0">
                        <a:solidFill>
                          <a:schemeClr val="tx1"/>
                        </a:solidFill>
                      </a:endParaRPr>
                    </a:p>
                  </a:txBody>
                  <a:tcPr anchor="ctr"/>
                </a:tc>
                <a:tc>
                  <a:txBody>
                    <a:bodyPr/>
                    <a:lstStyle/>
                    <a:p>
                      <a:pPr algn="l"/>
                      <a:endParaRPr lang="en-US" sz="1800" dirty="0">
                        <a:solidFill>
                          <a:schemeClr val="tx1"/>
                        </a:solidFill>
                      </a:endParaRPr>
                    </a:p>
                  </a:txBody>
                  <a:tcPr marL="95186" marR="95186" marT="47593" marB="47593" anchor="ctr"/>
                </a:tc>
                <a:tc>
                  <a:txBody>
                    <a:bodyPr/>
                    <a:lstStyle/>
                    <a:p>
                      <a:pPr algn="l"/>
                      <a:endParaRPr lang="en-US" sz="1800" dirty="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solidFill>
                      </a:endParaRPr>
                    </a:p>
                  </a:txBody>
                  <a:tcPr marL="95186" marR="95186" marT="47593" marB="47593" anchor="ctr"/>
                </a:tc>
                <a:extLst>
                  <a:ext uri="{0D108BD9-81ED-4DB2-BD59-A6C34878D82A}">
                    <a16:rowId xmlns:a16="http://schemas.microsoft.com/office/drawing/2014/main" val="3321589815"/>
                  </a:ext>
                </a:extLst>
              </a:tr>
              <a:tr h="785097">
                <a:tc>
                  <a:txBody>
                    <a:bodyPr/>
                    <a:lstStyle/>
                    <a:p>
                      <a:pPr algn="l"/>
                      <a:endParaRPr lang="en-US" sz="1800" dirty="0">
                        <a:solidFill>
                          <a:schemeClr val="tx1"/>
                        </a:solidFill>
                      </a:endParaRPr>
                    </a:p>
                  </a:txBody>
                  <a:tcPr anchor="ctr"/>
                </a:tc>
                <a:tc>
                  <a:txBody>
                    <a:bodyPr/>
                    <a:lstStyle/>
                    <a:p>
                      <a:pPr algn="l"/>
                      <a:endParaRPr lang="en-US" sz="1800" dirty="0">
                        <a:solidFill>
                          <a:schemeClr val="tx1"/>
                        </a:solidFill>
                      </a:endParaRPr>
                    </a:p>
                  </a:txBody>
                  <a:tcPr marL="95186" marR="95186" marT="47593" marB="47593" anchor="ctr"/>
                </a:tc>
                <a:tc>
                  <a:txBody>
                    <a:bodyPr/>
                    <a:lstStyle/>
                    <a:p>
                      <a:pPr algn="l"/>
                      <a:endParaRPr lang="en-US" sz="1800" dirty="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solidFill>
                      </a:endParaRPr>
                    </a:p>
                  </a:txBody>
                  <a:tcPr marL="95186" marR="95186" marT="47593" marB="47593" anchor="ctr"/>
                </a:tc>
                <a:extLst>
                  <a:ext uri="{0D108BD9-81ED-4DB2-BD59-A6C34878D82A}">
                    <a16:rowId xmlns:a16="http://schemas.microsoft.com/office/drawing/2014/main" val="3345832805"/>
                  </a:ext>
                </a:extLst>
              </a:tr>
            </a:tbl>
          </a:graphicData>
        </a:graphic>
      </p:graphicFrame>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149261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891990" y="434225"/>
            <a:ext cx="9524998" cy="1499627"/>
          </a:xfrm>
        </p:spPr>
        <p:txBody>
          <a:bodyPr/>
          <a:lstStyle/>
          <a:p>
            <a:r>
              <a:rPr lang="en-US" dirty="0">
                <a:ea typeface="+mj-lt"/>
                <a:cs typeface="+mj-lt"/>
              </a:rPr>
              <a:t>Our Programs</a:t>
            </a:r>
            <a:endParaRPr lang="en-US" dirty="0"/>
          </a:p>
        </p:txBody>
      </p:sp>
      <p:sp>
        <p:nvSpPr>
          <p:cNvPr id="3" name="Content Placeholder 2">
            <a:extLst>
              <a:ext uri="{FF2B5EF4-FFF2-40B4-BE49-F238E27FC236}">
                <a16:creationId xmlns:a16="http://schemas.microsoft.com/office/drawing/2014/main" id="{F0E41F64-E350-1F21-8A57-E740F48F3132}"/>
              </a:ext>
            </a:extLst>
          </p:cNvPr>
          <p:cNvSpPr>
            <a:spLocks noGrp="1"/>
          </p:cNvSpPr>
          <p:nvPr>
            <p:ph sz="quarter" idx="10"/>
          </p:nvPr>
        </p:nvSpPr>
        <p:spPr>
          <a:xfrm>
            <a:off x="914399" y="2022250"/>
            <a:ext cx="6257366" cy="3914910"/>
          </a:xfrm>
        </p:spPr>
        <p:txBody>
          <a:bodyPr vert="horz" lIns="91440" tIns="45720" rIns="91440" bIns="45720" rtlCol="0" anchor="t">
            <a:normAutofit/>
          </a:bodyPr>
          <a:lstStyle/>
          <a:p>
            <a:endParaRPr lang="en-US" dirty="0"/>
          </a:p>
          <a:p>
            <a:r>
              <a:rPr lang="en-US" b="1" dirty="0">
                <a:ea typeface="+mn-lt"/>
                <a:cs typeface="+mn-lt"/>
              </a:rPr>
              <a:t>Training Programs</a:t>
            </a:r>
            <a:endParaRPr lang="en-US" dirty="0"/>
          </a:p>
          <a:p>
            <a:pPr marL="285750" indent="-285750">
              <a:buFont typeface="Arial"/>
            </a:pPr>
            <a:r>
              <a:rPr lang="en-US" b="1" dirty="0">
                <a:ea typeface="+mn-lt"/>
                <a:cs typeface="+mn-lt"/>
              </a:rPr>
              <a:t>Full-Time Course:</a:t>
            </a:r>
            <a:r>
              <a:rPr lang="en-US" dirty="0">
                <a:ea typeface="+mn-lt"/>
                <a:cs typeface="+mn-lt"/>
              </a:rPr>
              <a:t> Intensive preparation program for high school graduates.</a:t>
            </a:r>
            <a:endParaRPr lang="en-US" dirty="0"/>
          </a:p>
          <a:p>
            <a:pPr marL="285750" indent="-285750">
              <a:buFont typeface="Arial"/>
            </a:pPr>
            <a:r>
              <a:rPr lang="en-US" b="1" dirty="0">
                <a:ea typeface="+mn-lt"/>
                <a:cs typeface="+mn-lt"/>
              </a:rPr>
              <a:t>Part-Time Course:</a:t>
            </a:r>
            <a:r>
              <a:rPr lang="en-US" dirty="0">
                <a:ea typeface="+mn-lt"/>
                <a:cs typeface="+mn-lt"/>
              </a:rPr>
              <a:t> Flexible learning schedules for working students.</a:t>
            </a:r>
            <a:endParaRPr lang="en-US" dirty="0"/>
          </a:p>
          <a:p>
            <a:pPr marL="285750" indent="-285750">
              <a:buFont typeface="Arial"/>
              <a:buChar char="•"/>
            </a:pPr>
            <a:r>
              <a:rPr lang="en-US" b="1" dirty="0">
                <a:ea typeface="+mn-lt"/>
                <a:cs typeface="+mn-lt"/>
              </a:rPr>
              <a:t>Online Course:</a:t>
            </a:r>
            <a:r>
              <a:rPr lang="en-US" dirty="0">
                <a:ea typeface="+mn-lt"/>
                <a:cs typeface="+mn-lt"/>
              </a:rPr>
              <a:t> Remote learning with interactive online classes and materials.</a:t>
            </a:r>
            <a:endParaRPr lang="en-US" dirty="0"/>
          </a:p>
          <a:p>
            <a:endParaRPr lang="en-US" dirty="0"/>
          </a:p>
        </p:txBody>
      </p:sp>
      <p:sp>
        <p:nvSpPr>
          <p:cNvPr id="4" name="Content Placeholder 3">
            <a:extLst>
              <a:ext uri="{FF2B5EF4-FFF2-40B4-BE49-F238E27FC236}">
                <a16:creationId xmlns:a16="http://schemas.microsoft.com/office/drawing/2014/main" id="{3735AC68-D86C-E73B-5402-F22C9F54DC0C}"/>
              </a:ext>
            </a:extLst>
          </p:cNvPr>
          <p:cNvSpPr>
            <a:spLocks noGrp="1"/>
          </p:cNvSpPr>
          <p:nvPr>
            <p:ph sz="quarter" idx="11"/>
          </p:nvPr>
        </p:nvSpPr>
        <p:spPr>
          <a:xfrm>
            <a:off x="7967475" y="2018119"/>
            <a:ext cx="2449514" cy="3931919"/>
          </a:xfrm>
        </p:spPr>
        <p:txBody>
          <a:bodyPr vert="horz" lIns="91440" tIns="45720" rIns="91440" bIns="45720" rtlCol="0" anchor="t">
            <a:normAutofit/>
          </a:bodyPr>
          <a:lstStyle/>
          <a:p>
            <a:endParaRPr lang="en-US" dirty="0"/>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398406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a:xfrm>
            <a:off x="923545" y="584477"/>
            <a:ext cx="10354052" cy="1209765"/>
          </a:xfrm>
        </p:spPr>
        <p:txBody>
          <a:bodyPr/>
          <a:lstStyle/>
          <a:p>
            <a:r>
              <a:rPr lang="en-US" dirty="0">
                <a:ea typeface="+mj-lt"/>
                <a:cs typeface="+mj-lt"/>
              </a:rPr>
              <a:t>Contact Us </a:t>
            </a:r>
            <a:endParaRPr lang="en-US" dirty="0"/>
          </a:p>
        </p:txBody>
      </p:sp>
      <p:sp>
        <p:nvSpPr>
          <p:cNvPr id="4" name="Slide Number Placeholder 3">
            <a:extLst>
              <a:ext uri="{FF2B5EF4-FFF2-40B4-BE49-F238E27FC236}">
                <a16:creationId xmlns:a16="http://schemas.microsoft.com/office/drawing/2014/main" id="{BFE50FF3-CE3C-DDFB-B8EA-5BA1668A106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12</a:t>
            </a:fld>
            <a:endParaRPr lang="en-US" dirty="0"/>
          </a:p>
        </p:txBody>
      </p:sp>
      <p:sp>
        <p:nvSpPr>
          <p:cNvPr id="7" name="TextBox 6">
            <a:extLst>
              <a:ext uri="{FF2B5EF4-FFF2-40B4-BE49-F238E27FC236}">
                <a16:creationId xmlns:a16="http://schemas.microsoft.com/office/drawing/2014/main" id="{C6215B40-4D56-AEB6-510D-ACEAA04ECBF6}"/>
              </a:ext>
            </a:extLst>
          </p:cNvPr>
          <p:cNvSpPr txBox="1"/>
          <p:nvPr/>
        </p:nvSpPr>
        <p:spPr>
          <a:xfrm>
            <a:off x="928777" y="2337758"/>
            <a:ext cx="389338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pPr>
              <a:buFont typeface=""/>
              <a:buChar char="•"/>
            </a:pPr>
            <a:r>
              <a:rPr lang="en-US" b="1" dirty="0"/>
              <a:t>Website:</a:t>
            </a:r>
            <a:r>
              <a:rPr lang="en-US" dirty="0"/>
              <a:t> </a:t>
            </a:r>
            <a:r>
              <a:rPr lang="en-US" dirty="0">
                <a:hlinkClick r:id="rId3"/>
              </a:rPr>
              <a:t>www.brandelscholarsacademy.com</a:t>
            </a:r>
          </a:p>
          <a:p>
            <a:pPr>
              <a:buFont typeface=""/>
              <a:buChar char="•"/>
            </a:pPr>
            <a:r>
              <a:rPr lang="en-US" b="1" dirty="0"/>
              <a:t>Email:</a:t>
            </a:r>
            <a:r>
              <a:rPr lang="en-US" dirty="0"/>
              <a:t> info@peter01rebrandel@gmail.com</a:t>
            </a:r>
          </a:p>
          <a:p>
            <a:pPr>
              <a:buFont typeface=""/>
              <a:buChar char="•"/>
            </a:pPr>
            <a:r>
              <a:rPr lang="en-US" b="1" dirty="0"/>
              <a:t>Phone:</a:t>
            </a:r>
            <a:r>
              <a:rPr lang="en-US" dirty="0"/>
              <a:t> +234 7046 686 723</a:t>
            </a:r>
          </a:p>
          <a:p>
            <a:pPr>
              <a:buFont typeface=""/>
              <a:buChar char="•"/>
            </a:pPr>
            <a:r>
              <a:rPr lang="en-US" b="1" dirty="0"/>
              <a:t>Social Media:</a:t>
            </a:r>
            <a:r>
              <a:rPr lang="en-US" dirty="0"/>
              <a:t> @brandelscholarsacademy</a:t>
            </a:r>
          </a:p>
        </p:txBody>
      </p:sp>
    </p:spTree>
    <p:extLst>
      <p:ext uri="{BB962C8B-B14F-4D97-AF65-F5344CB8AC3E}">
        <p14:creationId xmlns:p14="http://schemas.microsoft.com/office/powerpoint/2010/main" val="232350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4172989"/>
            <a:ext cx="5057103" cy="2519363"/>
          </a:xfrm>
        </p:spPr>
        <p:txBody>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2376868"/>
          </a:xfrm>
        </p:spPr>
        <p:txBody>
          <a:bodyPr/>
          <a:lstStyle/>
          <a:p>
            <a:r>
              <a:rPr lang="en-US"/>
              <a:t>About us</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2915356"/>
            <a:ext cx="5181600" cy="3128963"/>
          </a:xfrm>
        </p:spPr>
        <p:txBody>
          <a:bodyPr vert="horz" lIns="91440" tIns="45720" rIns="91440" bIns="45720" rtlCol="0" anchor="t">
            <a:normAutofit/>
          </a:bodyPr>
          <a:lstStyle/>
          <a:p>
            <a:r>
              <a:rPr lang="en-US" dirty="0">
                <a:ea typeface="+mn-lt"/>
                <a:cs typeface="+mn-lt"/>
              </a:rPr>
              <a:t>At Brandel Scholars Academy, we empower students to achieve academic excellence and secure their future. By providing tailored education and innovative training programs, we prepare students for the JAMB UTME exams with a focus on personalized learning and comprehensive support.</a:t>
            </a:r>
          </a:p>
          <a:p>
            <a:endParaRPr lang="en-US"/>
          </a:p>
          <a:p>
            <a:endParaRPr lang="en-US"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lstStyle/>
          <a:p>
            <a:r>
              <a:rPr lang="en-US" dirty="0"/>
              <a:t> overview</a:t>
            </a:r>
          </a:p>
        </p:txBody>
      </p:sp>
      <p:pic>
        <p:nvPicPr>
          <p:cNvPr id="14" name="Picture Placeholder 13" descr="A person looking at a piece of paper">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srcRect t="119" b="119"/>
          <a:stretch/>
        </p:blipFill>
        <p:spPr>
          <a:xfrm>
            <a:off x="6085840" y="-10159"/>
            <a:ext cx="6116320" cy="6868160"/>
          </a:xfrm>
          <a:prstGeom prst="rect">
            <a:avLst/>
          </a:prstGeom>
        </p:spPr>
      </p:pic>
    </p:spTree>
    <p:extLst>
      <p:ext uri="{BB962C8B-B14F-4D97-AF65-F5344CB8AC3E}">
        <p14:creationId xmlns:p14="http://schemas.microsoft.com/office/powerpoint/2010/main" val="429374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6126480" y="1310639"/>
            <a:ext cx="4805997" cy="2689629"/>
          </a:xfrm>
        </p:spPr>
        <p:txBody>
          <a:bodyPr/>
          <a:lstStyle/>
          <a:p>
            <a:r>
              <a:rPr lang="en-US" dirty="0"/>
              <a:t>Brand overview</a:t>
            </a:r>
          </a:p>
        </p:txBody>
      </p:sp>
      <p:pic>
        <p:nvPicPr>
          <p:cNvPr id="5" name="Picture Placeholder 4" descr="A person smelling a small glass bottle">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3"/>
          <a:srcRect l="20394" r="20394"/>
          <a:stretch/>
        </p:blipFill>
        <p:spPr>
          <a:xfrm>
            <a:off x="0" y="-10160"/>
            <a:ext cx="6096000" cy="6858000"/>
          </a:xfrm>
        </p:spPr>
      </p:pic>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6126163" y="4172990"/>
            <a:ext cx="4805997" cy="2389736"/>
          </a:xfrm>
        </p:spPr>
        <p:txBody>
          <a:bodyPr vert="horz" lIns="91440" tIns="45720" rIns="91440" bIns="45720" rtlCol="0" anchor="t">
            <a:normAutofit/>
          </a:bodyPr>
          <a:lstStyle/>
          <a:p>
            <a:r>
              <a:rPr lang="en-US" dirty="0">
                <a:ea typeface="+mn-lt"/>
                <a:cs typeface="+mn-lt"/>
              </a:rPr>
              <a:t>To provide high-quality education and comprehensive training to students, empowering them to excel in JAMB UTME exams and secure admission into top </a:t>
            </a:r>
            <a:r>
              <a:rPr lang="en-US" dirty="0" err="1">
                <a:ea typeface="+mn-lt"/>
                <a:cs typeface="+mn-lt"/>
              </a:rPr>
              <a:t>universitie</a:t>
            </a:r>
          </a:p>
        </p:txBody>
      </p:sp>
    </p:spTree>
    <p:extLst>
      <p:ext uri="{BB962C8B-B14F-4D97-AF65-F5344CB8AC3E}">
        <p14:creationId xmlns:p14="http://schemas.microsoft.com/office/powerpoint/2010/main" val="5617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sz="3200" dirty="0"/>
              <a:t>Problem </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p:txBody>
          <a:bodyPr vert="horz" lIns="91440" tIns="45720" rIns="91440" bIns="45720" rtlCol="0" anchor="t">
            <a:normAutofit/>
          </a:bodyPr>
          <a:lstStyle/>
          <a:p>
            <a:r>
              <a:rPr lang="en-US" dirty="0">
                <a:ea typeface="+mn-lt"/>
                <a:cs typeface="+mn-lt"/>
              </a:rPr>
              <a:t>Education Challenges</a:t>
            </a:r>
            <a:endParaRPr lang="en-US" sz="2000" cap="none" dirty="0">
              <a:ea typeface="+mn-lt"/>
              <a:cs typeface="+mn-lt"/>
            </a:endParaRPr>
          </a:p>
          <a:p>
            <a:r>
              <a:rPr lang="en-US" dirty="0">
                <a:ea typeface="+mn-lt"/>
                <a:cs typeface="+mn-lt"/>
              </a:rPr>
              <a:t>High failure rates </a:t>
            </a:r>
            <a:r>
              <a:rPr lang="en-US" sz="2000" cap="none" dirty="0">
                <a:ea typeface="+mn-lt"/>
                <a:cs typeface="+mn-lt"/>
              </a:rPr>
              <a:t>in </a:t>
            </a:r>
            <a:r>
              <a:rPr lang="en-US" dirty="0">
                <a:ea typeface="+mn-lt"/>
                <a:cs typeface="+mn-lt"/>
              </a:rPr>
              <a:t>JAMB UTME exams</a:t>
            </a:r>
          </a:p>
          <a:p>
            <a:r>
              <a:rPr lang="en-US" dirty="0">
                <a:ea typeface="+mn-lt"/>
                <a:cs typeface="+mn-lt"/>
              </a:rPr>
              <a:t>Inadequate preparation resources</a:t>
            </a:r>
          </a:p>
          <a:p>
            <a:r>
              <a:rPr lang="en-US" dirty="0">
                <a:ea typeface="+mn-lt"/>
                <a:cs typeface="+mn-lt"/>
              </a:rPr>
              <a:t>Lack </a:t>
            </a:r>
            <a:r>
              <a:rPr lang="en-US" sz="2000" cap="none" dirty="0">
                <a:ea typeface="+mn-lt"/>
                <a:cs typeface="+mn-lt"/>
              </a:rPr>
              <a:t>of </a:t>
            </a:r>
            <a:r>
              <a:rPr lang="en-US" dirty="0">
                <a:ea typeface="+mn-lt"/>
                <a:cs typeface="+mn-lt"/>
              </a:rPr>
              <a:t>personalized guidance</a:t>
            </a:r>
          </a:p>
          <a:p>
            <a:r>
              <a:rPr lang="en-US" dirty="0">
                <a:ea typeface="+mn-lt"/>
                <a:cs typeface="+mn-lt"/>
              </a:rPr>
              <a:t>Inequality in access </a:t>
            </a:r>
            <a:r>
              <a:rPr lang="en-US" sz="2000" cap="none" dirty="0">
                <a:ea typeface="+mn-lt"/>
                <a:cs typeface="+mn-lt"/>
              </a:rPr>
              <a:t>to </a:t>
            </a:r>
            <a:r>
              <a:rPr lang="en-US" dirty="0">
                <a:ea typeface="+mn-lt"/>
                <a:cs typeface="+mn-lt"/>
              </a:rPr>
              <a:t>quality education</a:t>
            </a: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6096000" y="375285"/>
            <a:ext cx="4896678" cy="3624984"/>
          </a:xfrm>
        </p:spPr>
        <p:txBody>
          <a:bodyPr/>
          <a:lstStyle/>
          <a:p>
            <a:r>
              <a:rPr lang="en-US" dirty="0"/>
              <a:t>Our solution</a:t>
            </a:r>
          </a:p>
        </p:txBody>
      </p:sp>
      <p:pic>
        <p:nvPicPr>
          <p:cNvPr id="5" name="Picture Placeholder 4" descr="A person standing in a greenhouse">
            <a:extLst>
              <a:ext uri="{FF2B5EF4-FFF2-40B4-BE49-F238E27FC236}">
                <a16:creationId xmlns:a16="http://schemas.microsoft.com/office/drawing/2014/main" id="{EE30546E-D63D-6DD8-4DA7-41DD51A44C2F}"/>
              </a:ext>
            </a:extLst>
          </p:cNvPr>
          <p:cNvPicPr>
            <a:picLocks noGrp="1" noChangeAspect="1"/>
          </p:cNvPicPr>
          <p:nvPr>
            <p:ph type="pic" sz="quarter" idx="11"/>
          </p:nvPr>
        </p:nvPicPr>
        <p:blipFill>
          <a:blip r:embed="rId3"/>
          <a:srcRect t="12487" b="12487"/>
          <a:stretch/>
        </p:blipFill>
        <p:spPr>
          <a:xfrm>
            <a:off x="0" y="0"/>
            <a:ext cx="6096000" cy="6858000"/>
          </a:xfrm>
        </p:spPr>
      </p:pic>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6096000" y="4172990"/>
            <a:ext cx="4896677" cy="2309726"/>
          </a:xfrm>
        </p:spPr>
        <p:txBody>
          <a:bodyPr vert="horz" lIns="91440" tIns="45720" rIns="91440" bIns="45720" rtlCol="0" anchor="t">
            <a:normAutofit/>
          </a:bodyPr>
          <a:lstStyle/>
          <a:p>
            <a:r>
              <a:rPr lang="en-US" noProof="1"/>
              <a:t>How we can be the Game Changer</a:t>
            </a:r>
          </a:p>
        </p:txBody>
      </p:sp>
    </p:spTree>
    <p:extLst>
      <p:ext uri="{BB962C8B-B14F-4D97-AF65-F5344CB8AC3E}">
        <p14:creationId xmlns:p14="http://schemas.microsoft.com/office/powerpoint/2010/main" val="176041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lstStyle/>
          <a:p>
            <a:r>
              <a:rPr lang="en-US" dirty="0"/>
              <a:t>Our solution</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4992709" cy="3747180"/>
          </a:xfrm>
        </p:spPr>
        <p:txBody>
          <a:bodyPr vert="horz" lIns="91440" tIns="45720" rIns="91440" bIns="45720" rtlCol="0" anchor="t">
            <a:normAutofit/>
          </a:bodyPr>
          <a:lstStyle/>
          <a:p>
            <a:pPr marL="0" indent="0">
              <a:buNone/>
            </a:pPr>
            <a:endParaRPr lang="en-US"/>
          </a:p>
          <a:p>
            <a:r>
              <a:rPr lang="en-US" b="1" noProof="1">
                <a:ea typeface="+mn-lt"/>
                <a:cs typeface="+mn-lt"/>
              </a:rPr>
              <a:t>How Brandel Helps</a:t>
            </a:r>
            <a:endParaRPr lang="en-US" dirty="0"/>
          </a:p>
          <a:p>
            <a:r>
              <a:rPr lang="en-US" noProof="1">
                <a:ea typeface="+mn-lt"/>
                <a:cs typeface="+mn-lt"/>
              </a:rPr>
              <a:t>Comprehensive curriculum tailored for JAMB UTME</a:t>
            </a:r>
            <a:endParaRPr lang="en-US" dirty="0"/>
          </a:p>
          <a:p>
            <a:r>
              <a:rPr lang="en-US" noProof="1">
                <a:ea typeface="+mn-lt"/>
                <a:cs typeface="+mn-lt"/>
              </a:rPr>
              <a:t>Experienced and dedicated instructors</a:t>
            </a:r>
            <a:endParaRPr lang="en-US" dirty="0"/>
          </a:p>
          <a:p>
            <a:r>
              <a:rPr lang="en-US" noProof="1">
                <a:ea typeface="+mn-lt"/>
                <a:cs typeface="+mn-lt"/>
              </a:rPr>
              <a:t>Interactive online and offline learning platforms</a:t>
            </a:r>
            <a:endParaRPr lang="en-US" dirty="0"/>
          </a:p>
          <a:p>
            <a:r>
              <a:rPr lang="en-US" noProof="1">
                <a:ea typeface="+mn-lt"/>
                <a:cs typeface="+mn-lt"/>
              </a:rPr>
              <a:t>Regular mock tests and performance analysis</a:t>
            </a:r>
            <a:endParaRPr lang="en-US" dirty="0"/>
          </a:p>
          <a:p>
            <a:endParaRPr lang="en-US" noProof="1"/>
          </a:p>
        </p:txBody>
      </p:sp>
      <p:pic>
        <p:nvPicPr>
          <p:cNvPr id="6" name="Content Placeholder 5" descr="A group of people working on a computer&#10;&#10;Description automatically generated">
            <a:extLst>
              <a:ext uri="{FF2B5EF4-FFF2-40B4-BE49-F238E27FC236}">
                <a16:creationId xmlns:a16="http://schemas.microsoft.com/office/drawing/2014/main" id="{4835CA00-907D-9AE4-87E3-7A4ABF38575D}"/>
              </a:ext>
            </a:extLst>
          </p:cNvPr>
          <p:cNvPicPr>
            <a:picLocks noGrp="1" noChangeAspect="1"/>
          </p:cNvPicPr>
          <p:nvPr>
            <p:ph sz="quarter" idx="11"/>
          </p:nvPr>
        </p:nvPicPr>
        <p:blipFill>
          <a:blip r:embed="rId3"/>
          <a:stretch>
            <a:fillRect/>
          </a:stretch>
        </p:blipFill>
        <p:spPr>
          <a:xfrm>
            <a:off x="5733246" y="1864348"/>
            <a:ext cx="6096000" cy="4062984"/>
          </a:xfrm>
        </p:spPr>
      </p:pic>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3040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9401" cy="1617017"/>
          </a:xfrm>
        </p:spPr>
        <p:txBody>
          <a:bodyPr/>
          <a:lstStyle/>
          <a:p>
            <a:r>
              <a:rPr lang="en-US" dirty="0" err="1"/>
              <a:t>CUriculum</a:t>
            </a:r>
            <a:r>
              <a:rPr lang="en-US" dirty="0"/>
              <a:t> </a:t>
            </a:r>
            <a:r>
              <a:rPr lang="en-US" dirty="0" err="1"/>
              <a:t>OVerview</a:t>
            </a:r>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914399" y="2022250"/>
            <a:ext cx="3310129" cy="3747180"/>
          </a:xfrm>
        </p:spPr>
        <p:txBody>
          <a:bodyPr vert="horz" lIns="91440" tIns="45720" rIns="91440" bIns="45720" rtlCol="0" anchor="t">
            <a:normAutofit/>
          </a:bodyPr>
          <a:lstStyle/>
          <a:p>
            <a:pPr marL="0" indent="0">
              <a:buNone/>
            </a:pPr>
            <a:r>
              <a:rPr lang="en-US" dirty="0">
                <a:ea typeface="+mn-lt"/>
                <a:cs typeface="+mn-lt"/>
              </a:rPr>
              <a:t>Our Curriculum</a:t>
            </a:r>
            <a:endParaRPr lang="en-US" dirty="0"/>
          </a:p>
          <a:p>
            <a:r>
              <a:rPr lang="en-US" b="0" dirty="0">
                <a:ea typeface="+mn-lt"/>
                <a:cs typeface="+mn-lt"/>
              </a:rPr>
              <a:t>Mathematics</a:t>
            </a:r>
            <a:endParaRPr lang="en-US" dirty="0"/>
          </a:p>
          <a:p>
            <a:r>
              <a:rPr lang="en-US" b="0" dirty="0">
                <a:ea typeface="+mn-lt"/>
                <a:cs typeface="+mn-lt"/>
              </a:rPr>
              <a:t>English Language</a:t>
            </a:r>
            <a:endParaRPr lang="en-US" dirty="0"/>
          </a:p>
          <a:p>
            <a:r>
              <a:rPr lang="en-US" b="0" dirty="0">
                <a:ea typeface="+mn-lt"/>
                <a:cs typeface="+mn-lt"/>
              </a:rPr>
              <a:t>Sciences (Physics, Chemistry, Biology)</a:t>
            </a:r>
            <a:endParaRPr lang="en-US" dirty="0"/>
          </a:p>
          <a:p>
            <a:endParaRPr lang="en-US" b="0" dirty="0"/>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4602310" y="2018120"/>
            <a:ext cx="6751489" cy="3747180"/>
          </a:xfrm>
        </p:spPr>
        <p:txBody>
          <a:bodyPr vert="horz" lIns="91440" tIns="45720" rIns="91440" bIns="45720" rtlCol="0" anchor="t">
            <a:normAutofit/>
          </a:bodyPr>
          <a:lstStyle/>
          <a:p>
            <a:r>
              <a:rPr lang="en-US" sz="1900" dirty="0">
                <a:latin typeface="Arial"/>
                <a:cs typeface="Arial"/>
              </a:rPr>
              <a:t>Social Sciences (Economics, Geography, Government)</a:t>
            </a:r>
          </a:p>
          <a:p>
            <a:r>
              <a:rPr lang="en-US" sz="1900" dirty="0">
                <a:latin typeface="Arial"/>
                <a:cs typeface="Arial"/>
              </a:rPr>
              <a:t>Regular mock exams and review sessions</a:t>
            </a:r>
            <a:endParaRPr lang="en-US" dirty="0"/>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56969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916385" y="446313"/>
            <a:ext cx="5179615" cy="1448747"/>
          </a:xfrm>
        </p:spPr>
        <p:txBody>
          <a:bodyPr/>
          <a:lstStyle/>
          <a:p>
            <a:r>
              <a:rPr lang="en-US" dirty="0"/>
              <a:t>Growth strategy</a:t>
            </a:r>
          </a:p>
        </p:txBody>
      </p:sp>
      <p:sp>
        <p:nvSpPr>
          <p:cNvPr id="3" name="Content Placeholder 2">
            <a:extLst>
              <a:ext uri="{FF2B5EF4-FFF2-40B4-BE49-F238E27FC236}">
                <a16:creationId xmlns:a16="http://schemas.microsoft.com/office/drawing/2014/main" id="{05E26637-007F-EC9E-F644-AAFBA0900F3C}"/>
              </a:ext>
            </a:extLst>
          </p:cNvPr>
          <p:cNvSpPr>
            <a:spLocks noGrp="1"/>
          </p:cNvSpPr>
          <p:nvPr>
            <p:ph sz="quarter" idx="10"/>
          </p:nvPr>
        </p:nvSpPr>
        <p:spPr>
          <a:xfrm>
            <a:off x="914399" y="2022250"/>
            <a:ext cx="5181600" cy="3747180"/>
          </a:xfrm>
        </p:spPr>
        <p:txBody>
          <a:bodyPr vert="horz" lIns="91440" tIns="45720" rIns="91440" bIns="45720" rtlCol="0" anchor="t">
            <a:normAutofit fontScale="77500" lnSpcReduction="20000"/>
          </a:bodyPr>
          <a:lstStyle/>
          <a:p>
            <a:pPr marL="0" indent="0">
              <a:buNone/>
            </a:pPr>
            <a:r>
              <a:rPr lang="en-US" b="1" dirty="0">
                <a:ea typeface="+mn-lt"/>
                <a:cs typeface="+mn-lt"/>
              </a:rPr>
              <a:t> Market Penetration</a:t>
            </a:r>
            <a:endParaRPr lang="en-US" dirty="0"/>
          </a:p>
          <a:p>
            <a:r>
              <a:rPr lang="en-US" b="1">
                <a:ea typeface="+mn-lt"/>
                <a:cs typeface="+mn-lt"/>
              </a:rPr>
              <a:t>Increase Student Enrollment:</a:t>
            </a:r>
            <a:r>
              <a:rPr lang="en-US">
                <a:ea typeface="+mn-lt"/>
                <a:cs typeface="+mn-lt"/>
              </a:rPr>
              <a:t> Enhance marketing efforts to attract more students to our full-time, part-time, and online programs.</a:t>
            </a:r>
            <a:endParaRPr lang="en-US"/>
          </a:p>
          <a:p>
            <a:r>
              <a:rPr lang="en-US" b="1" dirty="0">
                <a:ea typeface="+mn-lt"/>
                <a:cs typeface="+mn-lt"/>
              </a:rPr>
              <a:t>Referral Programs:</a:t>
            </a:r>
            <a:r>
              <a:rPr lang="en-US" dirty="0">
                <a:ea typeface="+mn-lt"/>
                <a:cs typeface="+mn-lt"/>
              </a:rPr>
              <a:t> Implement referral incentives for current students and alumni to recommend Brandel Scholars Academy to potential students.</a:t>
            </a:r>
            <a:endParaRPr lang="en-US" dirty="0"/>
          </a:p>
          <a:p>
            <a:endParaRPr lang="en-US"/>
          </a:p>
          <a:p>
            <a:pPr marL="0" indent="0">
              <a:buNone/>
            </a:pPr>
            <a:r>
              <a:rPr lang="en-US" b="1">
                <a:ea typeface="+mn-lt"/>
                <a:cs typeface="+mn-lt"/>
              </a:rPr>
              <a:t>Geographic </a:t>
            </a:r>
            <a:r>
              <a:rPr lang="en-US" b="1" dirty="0">
                <a:ea typeface="+mn-lt"/>
                <a:cs typeface="+mn-lt"/>
              </a:rPr>
              <a:t>Expansion</a:t>
            </a:r>
            <a:endParaRPr lang="en-US" dirty="0"/>
          </a:p>
          <a:p>
            <a:r>
              <a:rPr lang="en-US" b="1">
                <a:ea typeface="+mn-lt"/>
                <a:cs typeface="+mn-lt"/>
              </a:rPr>
              <a:t>New Branches:</a:t>
            </a:r>
            <a:r>
              <a:rPr lang="en-US">
                <a:ea typeface="+mn-lt"/>
                <a:cs typeface="+mn-lt"/>
              </a:rPr>
              <a:t> Open additional academy branches in key cities and regions with high demand for JAMB UTME preparation.</a:t>
            </a:r>
            <a:endParaRPr lang="en-US"/>
          </a:p>
          <a:p>
            <a:r>
              <a:rPr lang="en-US" b="1">
                <a:ea typeface="+mn-lt"/>
                <a:cs typeface="+mn-lt"/>
              </a:rPr>
              <a:t>Online Reach:</a:t>
            </a:r>
            <a:r>
              <a:rPr lang="en-US">
                <a:ea typeface="+mn-lt"/>
                <a:cs typeface="+mn-lt"/>
              </a:rPr>
              <a:t> Expand our online platform to cater to students across Nigeria and neighboring countries.</a:t>
            </a:r>
            <a:endParaRPr lang="en-US"/>
          </a:p>
          <a:p>
            <a:endParaRPr lang="en-US"/>
          </a:p>
          <a:p>
            <a:endParaRPr lang="en-US"/>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pic>
        <p:nvPicPr>
          <p:cNvPr id="18" name="Picture Placeholder 17" descr="Two people looking at their phones">
            <a:extLst>
              <a:ext uri="{FF2B5EF4-FFF2-40B4-BE49-F238E27FC236}">
                <a16:creationId xmlns:a16="http://schemas.microsoft.com/office/drawing/2014/main" id="{1609D79A-E8EF-302E-E8CA-07C644CE0E0F}"/>
              </a:ext>
            </a:extLst>
          </p:cNvPr>
          <p:cNvPicPr>
            <a:picLocks noGrp="1" noChangeAspect="1"/>
          </p:cNvPicPr>
          <p:nvPr>
            <p:ph type="pic" sz="quarter" idx="11"/>
          </p:nvPr>
        </p:nvPicPr>
        <p:blipFill>
          <a:blip r:embed="rId3"/>
          <a:srcRect l="81" r="81"/>
          <a:stretch/>
        </p:blipFill>
        <p:spPr>
          <a:xfrm>
            <a:off x="6076950" y="0"/>
            <a:ext cx="6115050" cy="6868886"/>
          </a:xfrm>
        </p:spPr>
      </p:pic>
    </p:spTree>
    <p:extLst>
      <p:ext uri="{BB962C8B-B14F-4D97-AF65-F5344CB8AC3E}">
        <p14:creationId xmlns:p14="http://schemas.microsoft.com/office/powerpoint/2010/main" val="151744706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B53FD5-8F3E-4406-8404-9F78B5E6376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3.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477</Words>
  <Application>Microsoft Office PowerPoint</Application>
  <PresentationFormat>Widescreen</PresentationFormat>
  <Paragraphs>125</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Custom</vt:lpstr>
      <vt:lpstr>Brandel Scholars Academy</vt:lpstr>
      <vt:lpstr>About us</vt:lpstr>
      <vt:lpstr> overview</vt:lpstr>
      <vt:lpstr>Brand overview</vt:lpstr>
      <vt:lpstr>Problem </vt:lpstr>
      <vt:lpstr>Our solution</vt:lpstr>
      <vt:lpstr>Our solution</vt:lpstr>
      <vt:lpstr>CUriculum OVerview</vt:lpstr>
      <vt:lpstr>Growth strategy</vt:lpstr>
      <vt:lpstr>Market overview</vt:lpstr>
      <vt:lpstr>Our Programs</vt:lpstr>
      <vt:lpstr>Contact Us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
  <cp:revision>99</cp:revision>
  <dcterms:created xsi:type="dcterms:W3CDTF">2024-06-28T08:11:03Z</dcterms:created>
  <dcterms:modified xsi:type="dcterms:W3CDTF">2024-06-28T08:53:33Z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